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2" r:id="rId2"/>
    <p:sldId id="430" r:id="rId3"/>
    <p:sldId id="273" r:id="rId4"/>
    <p:sldId id="411" r:id="rId5"/>
    <p:sldId id="361" r:id="rId6"/>
    <p:sldId id="393" r:id="rId7"/>
    <p:sldId id="426" r:id="rId8"/>
    <p:sldId id="410" r:id="rId9"/>
    <p:sldId id="425" r:id="rId10"/>
    <p:sldId id="428" r:id="rId11"/>
    <p:sldId id="423" r:id="rId12"/>
    <p:sldId id="432" r:id="rId13"/>
    <p:sldId id="407" r:id="rId14"/>
    <p:sldId id="431" r:id="rId15"/>
    <p:sldId id="427" r:id="rId16"/>
    <p:sldId id="401" r:id="rId17"/>
    <p:sldId id="402" r:id="rId18"/>
    <p:sldId id="403" r:id="rId19"/>
    <p:sldId id="404" r:id="rId20"/>
    <p:sldId id="429" r:id="rId21"/>
    <p:sldId id="412" r:id="rId22"/>
    <p:sldId id="320" r:id="rId23"/>
    <p:sldId id="265" r:id="rId2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29DA8A-AF2D-C44F-9CA7-1EA53D861454}">
          <p14:sldIdLst>
            <p14:sldId id="262"/>
          </p14:sldIdLst>
        </p14:section>
        <p14:section name="Introduction and Patient preferences" id="{C835EC01-05B5-9949-8D8B-A7119A32C446}">
          <p14:sldIdLst>
            <p14:sldId id="430"/>
            <p14:sldId id="273"/>
            <p14:sldId id="411"/>
          </p14:sldIdLst>
        </p14:section>
        <p14:section name="Drug characteristics" id="{9AA8C05C-1D26-5C43-9B61-74A75519186E}">
          <p14:sldIdLst>
            <p14:sldId id="361"/>
            <p14:sldId id="393"/>
          </p14:sldIdLst>
        </p14:section>
        <p14:section name="Drug Formulations" id="{A18C0533-34A1-2B40-9068-25FADEC55267}">
          <p14:sldIdLst>
            <p14:sldId id="426"/>
            <p14:sldId id="410"/>
            <p14:sldId id="425"/>
            <p14:sldId id="428"/>
            <p14:sldId id="423"/>
            <p14:sldId id="432"/>
            <p14:sldId id="407"/>
            <p14:sldId id="431"/>
            <p14:sldId id="427"/>
            <p14:sldId id="401"/>
            <p14:sldId id="402"/>
            <p14:sldId id="403"/>
            <p14:sldId id="404"/>
            <p14:sldId id="429"/>
            <p14:sldId id="412"/>
          </p14:sldIdLst>
        </p14:section>
        <p14:section name="Challenges and Opportunities" id="{B233F595-7A4C-9E4B-AF2B-DA99986A06EA}">
          <p14:sldIdLst>
            <p14:sldId id="320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4" autoAdjust="0"/>
    <p:restoredTop sz="81555"/>
  </p:normalViewPr>
  <p:slideViewPr>
    <p:cSldViewPr snapToGrid="0" snapToObjects="1">
      <p:cViewPr varScale="1">
        <p:scale>
          <a:sx n="46" d="100"/>
          <a:sy n="46" d="100"/>
        </p:scale>
        <p:origin x="1254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2568" y="-12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D5FD9-ACFE-6641-BAB3-5D5B06EE63ED}" type="datetimeFigureOut">
              <a:rPr lang="en-US" smtClean="0"/>
              <a:t>7/25/2018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442B1-3E63-644E-B008-E5DA02B97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42B1-3E63-644E-B008-E5DA02B971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97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42B1-3E63-644E-B008-E5DA02B971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03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21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42B1-3E63-644E-B008-E5DA02B971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3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15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72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42B1-3E63-644E-B008-E5DA02B971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66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43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16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73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190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42B1-3E63-644E-B008-E5DA02B971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8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42B1-3E63-644E-B008-E5DA02B971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59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04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463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42B1-3E63-644E-B008-E5DA02B971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1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42B1-3E63-644E-B008-E5DA02B971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83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80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42B1-3E63-644E-B008-E5DA02B971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38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22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B442B1-3E63-644E-B008-E5DA02B971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61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26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B8342E-C720-3649-91CE-0A5214ACF31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317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1843805"/>
            <a:ext cx="8105775" cy="266248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47825" y="6035773"/>
            <a:ext cx="7727992" cy="454358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8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8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4" y="1600201"/>
            <a:ext cx="8018313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47" y="6359567"/>
            <a:ext cx="1066968" cy="35424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44" y="6370078"/>
            <a:ext cx="6789798" cy="333221"/>
            <a:chOff x="562844" y="6370078"/>
            <a:chExt cx="6789798" cy="333221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0"/>
              <a:ext cx="6507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98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46359" y="6369124"/>
            <a:ext cx="6919640" cy="333221"/>
            <a:chOff x="446359" y="6369124"/>
            <a:chExt cx="6919640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728482" y="6381846"/>
              <a:ext cx="6637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59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343814"/>
            <a:ext cx="4112824" cy="135092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186377" y="6447071"/>
            <a:ext cx="6551223" cy="333673"/>
            <a:chOff x="3209637" y="6447071"/>
            <a:chExt cx="6551223" cy="33367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baseline="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74639"/>
            <a:ext cx="801828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600201"/>
            <a:ext cx="8018280" cy="45259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3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60" y="6372783"/>
            <a:ext cx="6999083" cy="333221"/>
            <a:chOff x="562860" y="6372783"/>
            <a:chExt cx="6999083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5"/>
              <a:ext cx="6716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85800" y="6369124"/>
            <a:ext cx="6948714" cy="333221"/>
            <a:chOff x="685800" y="6369124"/>
            <a:chExt cx="6948714" cy="33322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6"/>
              <a:ext cx="6666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7" y="274639"/>
            <a:ext cx="8298205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600201"/>
            <a:ext cx="3836708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600201"/>
            <a:ext cx="4038600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897" y="6369124"/>
            <a:ext cx="7269674" cy="333221"/>
            <a:chOff x="422897" y="6369124"/>
            <a:chExt cx="726967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6"/>
              <a:ext cx="6987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535113"/>
            <a:ext cx="383829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2174875"/>
            <a:ext cx="38382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562844" y="6372781"/>
            <a:ext cx="7107956" cy="333221"/>
            <a:chOff x="562844" y="6372781"/>
            <a:chExt cx="7107956" cy="33322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3"/>
              <a:ext cx="6825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10887" y="6372781"/>
            <a:ext cx="7130884" cy="333221"/>
            <a:chOff x="510887" y="6372781"/>
            <a:chExt cx="713088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3"/>
              <a:ext cx="684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73049"/>
            <a:ext cx="2797026" cy="1162051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73052"/>
            <a:ext cx="5111750" cy="5853113"/>
          </a:xfrm>
        </p:spPr>
        <p:txBody>
          <a:bodyPr/>
          <a:lstStyle>
            <a:lvl1pPr>
              <a:defRPr sz="3200">
                <a:latin typeface="Raleway" panose="020B0503030101060003" pitchFamily="34" charset="0"/>
              </a:defRPr>
            </a:lvl1pPr>
            <a:lvl2pPr>
              <a:defRPr sz="2800">
                <a:latin typeface="Raleway" panose="020B0503030101060003" pitchFamily="34" charset="0"/>
              </a:defRPr>
            </a:lvl2pPr>
            <a:lvl3pPr>
              <a:defRPr sz="2400">
                <a:latin typeface="Raleway" panose="020B0503030101060003" pitchFamily="34" charset="0"/>
              </a:defRPr>
            </a:lvl3pPr>
            <a:lvl4pPr>
              <a:defRPr sz="2000">
                <a:latin typeface="Raleway" panose="020B0503030101060003" pitchFamily="34" charset="0"/>
              </a:defRPr>
            </a:lvl4pPr>
            <a:lvl5pPr>
              <a:defRPr sz="2000">
                <a:latin typeface="Raleway" panose="020B05030301010600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435102"/>
            <a:ext cx="2797026" cy="46910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63366" y="6369124"/>
            <a:ext cx="7129204" cy="333221"/>
            <a:chOff x="563366" y="6369124"/>
            <a:chExt cx="7129204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6"/>
              <a:ext cx="6847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Raleway" panose="020B05030301010600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66487" y="6369124"/>
            <a:ext cx="6251203" cy="333221"/>
            <a:chOff x="866487" y="6369124"/>
            <a:chExt cx="6251203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6"/>
              <a:ext cx="596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98B6186-C3E2-6848-B019-A01B4CE9F0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Drug Delivery Systems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20167F19-C5F1-C84F-9197-F40CE3DF5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834829"/>
            <a:ext cx="6400800" cy="2206376"/>
          </a:xfrm>
        </p:spPr>
        <p:txBody>
          <a:bodyPr>
            <a:normAutofit/>
          </a:bodyPr>
          <a:lstStyle/>
          <a:p>
            <a:r>
              <a:rPr lang="en-US" sz="2000" dirty="0"/>
              <a:t>Kimberly K. </a:t>
            </a:r>
            <a:r>
              <a:rPr lang="en-US" sz="2000" dirty="0" err="1"/>
              <a:t>Scarsi</a:t>
            </a:r>
            <a:r>
              <a:rPr lang="en-US" sz="2000" dirty="0"/>
              <a:t>, PharmD, MSc</a:t>
            </a:r>
          </a:p>
          <a:p>
            <a:r>
              <a:rPr lang="en-US" sz="2000" dirty="0"/>
              <a:t>Associate Professor</a:t>
            </a:r>
          </a:p>
          <a:p>
            <a:r>
              <a:rPr lang="en-US" sz="2000" dirty="0"/>
              <a:t>College of Pharmacy</a:t>
            </a:r>
          </a:p>
          <a:p>
            <a:r>
              <a:rPr lang="en-US" sz="2000" dirty="0"/>
              <a:t>University of Nebraska Medical Center</a:t>
            </a:r>
          </a:p>
          <a:p>
            <a:endParaRPr lang="en-US" sz="2000" dirty="0"/>
          </a:p>
          <a:p>
            <a:r>
              <a:rPr lang="en-US" sz="1600" dirty="0">
                <a:solidFill>
                  <a:srgbClr val="0099D2"/>
                </a:solidFill>
              </a:rPr>
              <a:t>I have no conflicts of interest related to this presentation.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33733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97B244E-5128-034D-868B-EF9B7DC9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37" y="2518726"/>
            <a:ext cx="6819405" cy="1362075"/>
          </a:xfrm>
        </p:spPr>
        <p:txBody>
          <a:bodyPr>
            <a:normAutofit fontScale="90000"/>
          </a:bodyPr>
          <a:lstStyle/>
          <a:p>
            <a:r>
              <a:rPr lang="en-US" dirty="0"/>
              <a:t>Drug Delivery systems: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Implantable devices</a:t>
            </a:r>
          </a:p>
        </p:txBody>
      </p:sp>
      <p:pic>
        <p:nvPicPr>
          <p:cNvPr id="4" name="Picture 3" descr="Screen Shot 2013-06-25 at 1.30.58 PM.png">
            <a:extLst>
              <a:ext uri="{FF2B5EF4-FFF2-40B4-BE49-F238E27FC236}">
                <a16:creationId xmlns:a16="http://schemas.microsoft.com/office/drawing/2014/main" xmlns="" id="{1D074A49-C7C0-F049-AF52-26FE6050D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07" y="4755462"/>
            <a:ext cx="2256094" cy="1411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3B6699-EAEE-7C48-AC7C-40504614BB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4488644"/>
            <a:ext cx="1854200" cy="1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3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Example in contraception: </a:t>
            </a:r>
            <a:br>
              <a:rPr lang="en-US" sz="3200" dirty="0"/>
            </a:br>
            <a:r>
              <a:rPr lang="en-US" sz="3000" dirty="0"/>
              <a:t>Levonorgestrel Concentration-Time Curve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695" y="1417639"/>
            <a:ext cx="7220609" cy="50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 xmlns:p14="http://schemas.microsoft.com/office/powerpoint/2010/main">
        <p:wipe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BEB1A4-F39F-2D4E-AA2C-136F0CFC2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094" y="227139"/>
            <a:ext cx="8018313" cy="1143000"/>
          </a:xfrm>
        </p:spPr>
        <p:txBody>
          <a:bodyPr>
            <a:normAutofit/>
          </a:bodyPr>
          <a:lstStyle/>
          <a:p>
            <a:r>
              <a:rPr lang="en-US" dirty="0"/>
              <a:t>Long-Acting TAF Subdermal Implant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C2AEBF-6930-5842-9B53-00D8C75A4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2" y="1239508"/>
            <a:ext cx="3859481" cy="3425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CCA7A5-2466-C649-BC32-B4CB6FD05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94" y="3609579"/>
            <a:ext cx="4325497" cy="3217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503D765-92A6-4244-BDDE-D051642AE796}"/>
              </a:ext>
            </a:extLst>
          </p:cNvPr>
          <p:cNvSpPr txBox="1"/>
          <p:nvPr/>
        </p:nvSpPr>
        <p:spPr>
          <a:xfrm>
            <a:off x="5503553" y="5848283"/>
            <a:ext cx="517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j-lt"/>
              </a:rPr>
              <a:t>Gatto</a:t>
            </a:r>
            <a:r>
              <a:rPr lang="en-US" sz="1600" dirty="0">
                <a:latin typeface="+mj-lt"/>
              </a:rPr>
              <a:t>, et al. CROI 2018. Abstract 486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ACF8AED-E783-044E-AFAF-B0401C5B685C}"/>
              </a:ext>
            </a:extLst>
          </p:cNvPr>
          <p:cNvSpPr txBox="1"/>
          <p:nvPr/>
        </p:nvSpPr>
        <p:spPr>
          <a:xfrm>
            <a:off x="4982781" y="4021326"/>
            <a:ext cx="3691735" cy="17338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Tissue penetration declined over 90 days.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Authors acknowledge further work is required to address this.</a:t>
            </a:r>
          </a:p>
        </p:txBody>
      </p:sp>
      <p:pic>
        <p:nvPicPr>
          <p:cNvPr id="11" name="Picture 10" descr="Screen Shot 2018-06-09 at 3.16.51 PM.png">
            <a:extLst>
              <a:ext uri="{FF2B5EF4-FFF2-40B4-BE49-F238E27FC236}">
                <a16:creationId xmlns:a16="http://schemas.microsoft.com/office/drawing/2014/main" xmlns="" id="{F2185DCF-D3C6-EE43-88E5-6DAA794C32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2"/>
          <a:stretch/>
        </p:blipFill>
        <p:spPr>
          <a:xfrm>
            <a:off x="4685474" y="1284254"/>
            <a:ext cx="3989042" cy="23634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083D1F8-5F77-3B45-8D64-C47C8E72C7A5}"/>
              </a:ext>
            </a:extLst>
          </p:cNvPr>
          <p:cNvSpPr txBox="1"/>
          <p:nvPr/>
        </p:nvSpPr>
        <p:spPr>
          <a:xfrm>
            <a:off x="5503553" y="6128781"/>
            <a:ext cx="517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j-lt"/>
              </a:rPr>
              <a:t>Gunawardana</a:t>
            </a:r>
            <a:r>
              <a:rPr lang="en-US" sz="1600" dirty="0">
                <a:latin typeface="+mj-lt"/>
              </a:rPr>
              <a:t> M, et al. AAC 2015.</a:t>
            </a:r>
          </a:p>
        </p:txBody>
      </p:sp>
    </p:spTree>
    <p:extLst>
      <p:ext uri="{BB962C8B-B14F-4D97-AF65-F5344CB8AC3E}">
        <p14:creationId xmlns:p14="http://schemas.microsoft.com/office/powerpoint/2010/main" val="3637442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MK-8591 </a:t>
            </a:r>
            <a:r>
              <a:rPr lang="en-US" dirty="0"/>
              <a:t>Shows Prolonged Release After Parenteral Administration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9387" y="1498764"/>
            <a:ext cx="5428013" cy="2045525"/>
          </a:xfrm>
        </p:spPr>
        <p:txBody>
          <a:bodyPr>
            <a:normAutofit/>
          </a:bodyPr>
          <a:lstStyle/>
          <a:p>
            <a:r>
              <a:rPr lang="en-US" sz="2000" dirty="0"/>
              <a:t>&gt; 180 day release from a solid formulation after single injection in the rat.</a:t>
            </a:r>
          </a:p>
          <a:p>
            <a:r>
              <a:rPr lang="en-US" sz="2000" dirty="0"/>
              <a:t>Ongoing non-human primate study suggests implants can deliver sustained therapeutic concentrations.</a:t>
            </a:r>
          </a:p>
        </p:txBody>
      </p:sp>
      <p:pic>
        <p:nvPicPr>
          <p:cNvPr id="6" name="Picture 5" descr="Screen Shot 2018-06-11 at 9.24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0" y="3407226"/>
            <a:ext cx="4767873" cy="3276600"/>
          </a:xfrm>
          <a:prstGeom prst="rect">
            <a:avLst/>
          </a:prstGeom>
        </p:spPr>
      </p:pic>
      <p:pic>
        <p:nvPicPr>
          <p:cNvPr id="7" name="Picture 6" descr="Screen Shot 2018-06-11 at 9.24.1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378527"/>
            <a:ext cx="3091532" cy="5479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2BE2535-DAAB-3249-A58E-364570BEFDAC}"/>
              </a:ext>
            </a:extLst>
          </p:cNvPr>
          <p:cNvSpPr txBox="1"/>
          <p:nvPr/>
        </p:nvSpPr>
        <p:spPr>
          <a:xfrm>
            <a:off x="30484" y="6546763"/>
            <a:ext cx="5107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Gobler</a:t>
            </a:r>
            <a:r>
              <a:rPr lang="en-US" sz="1400" dirty="0"/>
              <a:t> et al. </a:t>
            </a:r>
            <a:r>
              <a:rPr lang="en-US" sz="1400" dirty="0" err="1"/>
              <a:t>HIV&amp;Hep</a:t>
            </a:r>
            <a:r>
              <a:rPr lang="en-US" sz="1400" dirty="0"/>
              <a:t> PK conference. 2016.</a:t>
            </a:r>
          </a:p>
        </p:txBody>
      </p:sp>
    </p:spTree>
    <p:extLst>
      <p:ext uri="{BB962C8B-B14F-4D97-AF65-F5344CB8AC3E}">
        <p14:creationId xmlns:p14="http://schemas.microsoft.com/office/powerpoint/2010/main" val="40486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 xmlns:p14="http://schemas.microsoft.com/office/powerpoint/2010/main">
        <p:wipe dir="r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6EB6FF-C2E7-F44D-964C-9255B390F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Implant advantages and disadvantages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E63E38-5230-104B-9528-C4AB3B40B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07" y="1322639"/>
            <a:ext cx="842874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Advantages</a:t>
            </a:r>
          </a:p>
          <a:p>
            <a:r>
              <a:rPr lang="en-US" sz="2000" dirty="0"/>
              <a:t>Removable at end of treatment and for adverse effects</a:t>
            </a:r>
          </a:p>
          <a:p>
            <a:r>
              <a:rPr lang="en-US" sz="2000" dirty="0"/>
              <a:t>Potential provide therapy for years with a single insertion</a:t>
            </a:r>
          </a:p>
          <a:p>
            <a:pPr lvl="1"/>
            <a:r>
              <a:rPr lang="en-US" sz="1800" dirty="0"/>
              <a:t>Inert, non-degradable options available or biodegradable options in development</a:t>
            </a:r>
          </a:p>
          <a:p>
            <a:r>
              <a:rPr lang="en-US" sz="2000" dirty="0"/>
              <a:t>Potentially improved and more stable pharmacokinetics</a:t>
            </a:r>
          </a:p>
          <a:p>
            <a:r>
              <a:rPr lang="en-US" sz="2000" dirty="0"/>
              <a:t>Palpable under skin indicates receipt of drug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u="sng" dirty="0"/>
              <a:t>Disadvantages</a:t>
            </a:r>
          </a:p>
          <a:p>
            <a:r>
              <a:rPr lang="en-US" sz="2000" dirty="0"/>
              <a:t>Minor sterile medical procedure required for insertion (and removal)</a:t>
            </a:r>
          </a:p>
          <a:p>
            <a:r>
              <a:rPr lang="en-US" sz="2000" dirty="0"/>
              <a:t>Palpation will not determine duration of use</a:t>
            </a:r>
          </a:p>
          <a:p>
            <a:r>
              <a:rPr lang="en-US" sz="2000" dirty="0"/>
              <a:t>Complicated regulatory environment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893655F-DED2-9F4A-B3CA-563A91BFE8F7}"/>
              </a:ext>
            </a:extLst>
          </p:cNvPr>
          <p:cNvSpPr txBox="1"/>
          <p:nvPr/>
        </p:nvSpPr>
        <p:spPr>
          <a:xfrm>
            <a:off x="4658477" y="5954183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j-lt"/>
              </a:rPr>
              <a:t>Flexner C.  </a:t>
            </a:r>
            <a:r>
              <a:rPr lang="en-US" sz="1800" dirty="0" err="1">
                <a:latin typeface="+mj-lt"/>
              </a:rPr>
              <a:t>Curr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Opin</a:t>
            </a:r>
            <a:r>
              <a:rPr lang="en-US" sz="1800" dirty="0">
                <a:latin typeface="+mj-lt"/>
              </a:rPr>
              <a:t> HIV AIDS 2018.</a:t>
            </a:r>
          </a:p>
        </p:txBody>
      </p:sp>
    </p:spTree>
    <p:extLst>
      <p:ext uri="{BB962C8B-B14F-4D97-AF65-F5344CB8AC3E}">
        <p14:creationId xmlns:p14="http://schemas.microsoft.com/office/powerpoint/2010/main" val="230007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97B244E-5128-034D-868B-EF9B7DC9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37" y="2518726"/>
            <a:ext cx="6819405" cy="1362075"/>
          </a:xfrm>
        </p:spPr>
        <p:txBody>
          <a:bodyPr>
            <a:normAutofit fontScale="90000"/>
          </a:bodyPr>
          <a:lstStyle/>
          <a:p>
            <a:r>
              <a:rPr lang="en-US" dirty="0"/>
              <a:t>Drug delivery systems: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Long-Acting Oral products</a:t>
            </a:r>
          </a:p>
        </p:txBody>
      </p:sp>
    </p:spTree>
    <p:extLst>
      <p:ext uri="{BB962C8B-B14F-4D97-AF65-F5344CB8AC3E}">
        <p14:creationId xmlns:p14="http://schemas.microsoft.com/office/powerpoint/2010/main" val="3656299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Lopinavir/Ritonavir Oral </a:t>
            </a:r>
            <a:r>
              <a:rPr lang="en-US" sz="3200" dirty="0" err="1"/>
              <a:t>Nanoformulation</a:t>
            </a:r>
            <a:r>
              <a:rPr lang="en-US" sz="3200" dirty="0"/>
              <a:t> without Alcohol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2860" y="1441010"/>
            <a:ext cx="8153400" cy="2446699"/>
          </a:xfrm>
        </p:spPr>
        <p:txBody>
          <a:bodyPr>
            <a:noAutofit/>
          </a:bodyPr>
          <a:lstStyle/>
          <a:p>
            <a:r>
              <a:rPr lang="en-US" sz="2400" dirty="0"/>
              <a:t>Plasma LPV concentrations when LPV/RTV (4:1 ratio) given orally in the conventional vs. spray-dried nanoparticle formulation to rats.</a:t>
            </a:r>
          </a:p>
        </p:txBody>
      </p:sp>
      <p:pic>
        <p:nvPicPr>
          <p:cNvPr id="6" name="Picture 5" descr="Screen Shot 2018-06-09 at 5.50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03" y="2854555"/>
            <a:ext cx="7010400" cy="27416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53247" y="5738750"/>
            <a:ext cx="5420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j-lt"/>
              </a:rPr>
              <a:t>Giardiello</a:t>
            </a:r>
            <a:r>
              <a:rPr lang="en-US" sz="1600" dirty="0">
                <a:latin typeface="+mj-lt"/>
              </a:rPr>
              <a:t> M et al.  Nature Communications 2016</a:t>
            </a:r>
          </a:p>
        </p:txBody>
      </p:sp>
    </p:spTree>
    <p:extLst>
      <p:ext uri="{BB962C8B-B14F-4D97-AF65-F5344CB8AC3E}">
        <p14:creationId xmlns:p14="http://schemas.microsoft.com/office/powerpoint/2010/main" val="296674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 xmlns:p14="http://schemas.microsoft.com/office/powerpoint/2010/main">
        <p:wipe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Efavirenz Solid Nanoparticle with Enhanced Oral Bioavailability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9387" y="1417639"/>
            <a:ext cx="8552213" cy="3048000"/>
          </a:xfrm>
        </p:spPr>
        <p:txBody>
          <a:bodyPr>
            <a:noAutofit/>
          </a:bodyPr>
          <a:lstStyle/>
          <a:p>
            <a:r>
              <a:rPr lang="en-US" sz="2200" dirty="0"/>
              <a:t>EFV 300 mg solid drug nanoparticle comparted with the conventional 600 mg EFV dose in healthy volunteers.</a:t>
            </a:r>
          </a:p>
          <a:p>
            <a:r>
              <a:rPr lang="en-US" sz="2200" dirty="0"/>
              <a:t>Pharmacokinetics were similar or higher with the nanoparticle.</a:t>
            </a:r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endParaRPr lang="en-US" sz="1000" dirty="0"/>
          </a:p>
          <a:p>
            <a:pPr marL="0" indent="0">
              <a:buNone/>
            </a:pPr>
            <a:endParaRPr lang="en-US" sz="2200" dirty="0"/>
          </a:p>
          <a:p>
            <a:endParaRPr lang="en-US" sz="2200" dirty="0"/>
          </a:p>
          <a:p>
            <a:r>
              <a:rPr lang="en-US" sz="2200" dirty="0"/>
              <a:t>Potential to achieve therapeutic equivalence with a 50% dose reduction = significant cost savings</a:t>
            </a:r>
          </a:p>
        </p:txBody>
      </p:sp>
      <p:pic>
        <p:nvPicPr>
          <p:cNvPr id="7" name="Picture 6" descr="Owen_CROI 2017 Screen Shot 2018-06-09 at 6.16.2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52867" r="4924" b="9613"/>
          <a:stretch/>
        </p:blipFill>
        <p:spPr>
          <a:xfrm>
            <a:off x="656340" y="2771575"/>
            <a:ext cx="7924800" cy="18458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2ABC9CA-0586-6048-9E81-99EA6D619CB5}"/>
              </a:ext>
            </a:extLst>
          </p:cNvPr>
          <p:cNvSpPr txBox="1"/>
          <p:nvPr/>
        </p:nvSpPr>
        <p:spPr>
          <a:xfrm>
            <a:off x="5792189" y="4617379"/>
            <a:ext cx="81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Owen A.  CROI 2017. Abstract 39.    </a:t>
            </a:r>
          </a:p>
        </p:txBody>
      </p:sp>
    </p:spTree>
    <p:extLst>
      <p:ext uri="{BB962C8B-B14F-4D97-AF65-F5344CB8AC3E}">
        <p14:creationId xmlns:p14="http://schemas.microsoft.com/office/powerpoint/2010/main" val="35264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 xmlns:p14="http://schemas.microsoft.com/office/powerpoint/2010/main">
        <p:wipe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35648-4586-B745-8094-D73C7840D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Antiretroviral Oral Drug Sustained Release Delivery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A1A840-879E-894A-A449-CE2D52E3D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30"/>
          <a:stretch/>
        </p:blipFill>
        <p:spPr>
          <a:xfrm>
            <a:off x="2041799" y="1754540"/>
            <a:ext cx="6539358" cy="1636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B33272-75CC-EE45-99B1-E65A66D7A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35" y="3728375"/>
            <a:ext cx="8458200" cy="21803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E22768D-7366-844A-8CA2-AA66DD222D69}"/>
              </a:ext>
            </a:extLst>
          </p:cNvPr>
          <p:cNvSpPr txBox="1"/>
          <p:nvPr/>
        </p:nvSpPr>
        <p:spPr>
          <a:xfrm>
            <a:off x="4738255" y="6086840"/>
            <a:ext cx="4222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j-lt"/>
              </a:rPr>
              <a:t>Kirtane</a:t>
            </a:r>
            <a:r>
              <a:rPr lang="en-US" sz="1600" dirty="0">
                <a:latin typeface="+mj-lt"/>
              </a:rPr>
              <a:t> A, et al.  Nature Communications 2018.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8EDD32-19C0-8541-889D-C645E64386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38"/>
          <a:stretch/>
        </p:blipFill>
        <p:spPr>
          <a:xfrm>
            <a:off x="190500" y="1118744"/>
            <a:ext cx="1595239" cy="24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0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 xmlns:p14="http://schemas.microsoft.com/office/powerpoint/2010/main">
        <p:wipe dir="r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4558A1-C9F2-354B-8B36-028305B4C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504"/>
          <a:stretch/>
        </p:blipFill>
        <p:spPr>
          <a:xfrm>
            <a:off x="2172791" y="1661886"/>
            <a:ext cx="3472112" cy="3891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20181-9F25-9F48-856D-13718D28C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Antiretroviral Oral Drug Delivery System:  </a:t>
            </a:r>
            <a:r>
              <a:rPr lang="en-US" sz="2800" dirty="0"/>
              <a:t>application in a swine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CDC2DC7-958E-5842-B1C6-F984C220CA67}"/>
              </a:ext>
            </a:extLst>
          </p:cNvPr>
          <p:cNvSpPr txBox="1"/>
          <p:nvPr/>
        </p:nvSpPr>
        <p:spPr>
          <a:xfrm>
            <a:off x="427757" y="6019800"/>
            <a:ext cx="815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+mj-lt"/>
              </a:rPr>
              <a:t>Kirtane</a:t>
            </a:r>
            <a:r>
              <a:rPr lang="en-US" sz="1600" dirty="0">
                <a:latin typeface="+mj-lt"/>
              </a:rPr>
              <a:t> A, et al.  Nature Communications 2018.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7FAF87-ECB3-6C4A-9111-EEAE91566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50" y="1550662"/>
            <a:ext cx="6882899" cy="41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1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45760" y="5311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/>
              <a:t>Technology for Drug Delivery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43AC9B-44B8-704D-A300-DEC4AE30D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072" y="1172993"/>
            <a:ext cx="2959908" cy="21103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DAD4C4-B616-4841-BE9B-283AC19D7E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751"/>
          <a:stretch/>
        </p:blipFill>
        <p:spPr>
          <a:xfrm>
            <a:off x="349393" y="1669548"/>
            <a:ext cx="2560063" cy="16317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8B03C11-2FEC-464F-9502-82E54932A5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3847" y="3736980"/>
            <a:ext cx="2396193" cy="22782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41035B2-C59F-7C42-9735-AEBEAC1848B5}"/>
              </a:ext>
            </a:extLst>
          </p:cNvPr>
          <p:cNvSpPr txBox="1"/>
          <p:nvPr/>
        </p:nvSpPr>
        <p:spPr>
          <a:xfrm>
            <a:off x="388975" y="1052032"/>
            <a:ext cx="195743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Long-acting depot injections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DA6BBD8-29D0-4C46-8C81-CD604D4B21AB}"/>
              </a:ext>
            </a:extLst>
          </p:cNvPr>
          <p:cNvSpPr txBox="1"/>
          <p:nvPr/>
        </p:nvSpPr>
        <p:spPr>
          <a:xfrm>
            <a:off x="7018597" y="3398426"/>
            <a:ext cx="180669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Subdermal implant</a:t>
            </a:r>
          </a:p>
        </p:txBody>
      </p:sp>
      <p:pic>
        <p:nvPicPr>
          <p:cNvPr id="21" name="Picture 2" descr="Inline image 1">
            <a:extLst>
              <a:ext uri="{FF2B5EF4-FFF2-40B4-BE49-F238E27FC236}">
                <a16:creationId xmlns:a16="http://schemas.microsoft.com/office/drawing/2014/main" xmlns="" id="{4EDE9560-178D-3F43-B158-CABE97FB5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569" y="4676431"/>
            <a:ext cx="1843214" cy="141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D2B9CFC-5F98-5B41-911F-0DF9395203CF}"/>
              </a:ext>
            </a:extLst>
          </p:cNvPr>
          <p:cNvSpPr txBox="1"/>
          <p:nvPr/>
        </p:nvSpPr>
        <p:spPr>
          <a:xfrm>
            <a:off x="5186213" y="4337598"/>
            <a:ext cx="123550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Vaginal rings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998345-13C9-F643-8888-3F6B79919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2162" y="1298063"/>
            <a:ext cx="2277423" cy="27824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146970D-A9C8-1442-8E5F-7E05BC956522}"/>
              </a:ext>
            </a:extLst>
          </p:cNvPr>
          <p:cNvSpPr txBox="1"/>
          <p:nvPr/>
        </p:nvSpPr>
        <p:spPr>
          <a:xfrm>
            <a:off x="3993379" y="950658"/>
            <a:ext cx="220717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Microneedle drug patch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D37E36-57A3-0A41-AD26-6CC777FF7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3186" y="4351188"/>
            <a:ext cx="3122203" cy="18958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15CDF51-2E78-A043-98EC-C4528C643BA2}"/>
              </a:ext>
            </a:extLst>
          </p:cNvPr>
          <p:cNvSpPr txBox="1"/>
          <p:nvPr/>
        </p:nvSpPr>
        <p:spPr>
          <a:xfrm>
            <a:off x="3107414" y="4362234"/>
            <a:ext cx="141370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Wearable infusion pump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593AEBD-40A0-FE42-88CE-ECCB91476E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38"/>
          <a:stretch/>
        </p:blipFill>
        <p:spPr>
          <a:xfrm>
            <a:off x="47261" y="3283381"/>
            <a:ext cx="1595239" cy="247332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B0CB451-4A43-F742-8B40-6D8EA87DD252}"/>
              </a:ext>
            </a:extLst>
          </p:cNvPr>
          <p:cNvSpPr txBox="1"/>
          <p:nvPr/>
        </p:nvSpPr>
        <p:spPr>
          <a:xfrm>
            <a:off x="1629424" y="3567703"/>
            <a:ext cx="128003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Novel oral formulations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0B0451A-D306-C049-91DD-7E87707168FE}"/>
              </a:ext>
            </a:extLst>
          </p:cNvPr>
          <p:cNvSpPr txBox="1"/>
          <p:nvPr/>
        </p:nvSpPr>
        <p:spPr>
          <a:xfrm>
            <a:off x="2141687" y="2429648"/>
            <a:ext cx="5027404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New drug delivery systems: </a:t>
            </a:r>
          </a:p>
          <a:p>
            <a:r>
              <a:rPr lang="en-US" sz="2800" dirty="0"/>
              <a:t>The promise of long-acting ART</a:t>
            </a:r>
          </a:p>
        </p:txBody>
      </p:sp>
    </p:spTree>
    <p:extLst>
      <p:ext uri="{BB962C8B-B14F-4D97-AF65-F5344CB8AC3E}">
        <p14:creationId xmlns:p14="http://schemas.microsoft.com/office/powerpoint/2010/main" val="238198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97B244E-5128-034D-868B-EF9B7DC9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37" y="2518726"/>
            <a:ext cx="6819405" cy="1362075"/>
          </a:xfrm>
        </p:spPr>
        <p:txBody>
          <a:bodyPr>
            <a:normAutofit fontScale="90000"/>
          </a:bodyPr>
          <a:lstStyle/>
          <a:p>
            <a:r>
              <a:rPr lang="en-US" dirty="0"/>
              <a:t>Drug delivery system: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Vaginal rings</a:t>
            </a:r>
          </a:p>
        </p:txBody>
      </p:sp>
    </p:spTree>
    <p:extLst>
      <p:ext uri="{BB962C8B-B14F-4D97-AF65-F5344CB8AC3E}">
        <p14:creationId xmlns:p14="http://schemas.microsoft.com/office/powerpoint/2010/main" val="1610409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2844" y="187553"/>
            <a:ext cx="8018313" cy="1143000"/>
          </a:xfrm>
        </p:spPr>
        <p:txBody>
          <a:bodyPr>
            <a:noAutofit/>
          </a:bodyPr>
          <a:lstStyle/>
          <a:p>
            <a:r>
              <a:rPr lang="en-US" sz="3200" dirty="0"/>
              <a:t>Multi-Purpose Vaginal Rings: prevention of HIV and contraception</a:t>
            </a:r>
          </a:p>
        </p:txBody>
      </p:sp>
      <p:pic>
        <p:nvPicPr>
          <p:cNvPr id="6" name="Picture 5" descr="Screen Shot 2018-06-12 at 10.37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9030"/>
            <a:ext cx="3258950" cy="2286000"/>
          </a:xfrm>
          <a:prstGeom prst="rect">
            <a:avLst/>
          </a:prstGeom>
        </p:spPr>
      </p:pic>
      <p:pic>
        <p:nvPicPr>
          <p:cNvPr id="7" name="Picture 6" descr="Screen Shot 2018-06-12 at 10.44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72569"/>
            <a:ext cx="7967754" cy="2801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5324" y="3037889"/>
            <a:ext cx="8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Boyd P, et al.  Intl J Pharmaceutics 2016;511:619-29. </a:t>
            </a:r>
          </a:p>
        </p:txBody>
      </p:sp>
    </p:spTree>
    <p:extLst>
      <p:ext uri="{BB962C8B-B14F-4D97-AF65-F5344CB8AC3E}">
        <p14:creationId xmlns:p14="http://schemas.microsoft.com/office/powerpoint/2010/main" val="37734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 xmlns:p14="http://schemas.microsoft.com/office/powerpoint/2010/main">
        <p:wipe dir="r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8002" y="225670"/>
            <a:ext cx="8534400" cy="1143000"/>
          </a:xfrm>
        </p:spPr>
        <p:txBody>
          <a:bodyPr>
            <a:normAutofit/>
          </a:bodyPr>
          <a:lstStyle/>
          <a:p>
            <a:r>
              <a:rPr lang="en-US" sz="3400" dirty="0"/>
              <a:t>Novel ARV Drug Delivery:  needs and some opportunities to improve patient care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35968" y="1580405"/>
            <a:ext cx="8263713" cy="5334000"/>
          </a:xfrm>
        </p:spPr>
        <p:txBody>
          <a:bodyPr>
            <a:normAutofit/>
          </a:bodyPr>
          <a:lstStyle/>
          <a:p>
            <a:r>
              <a:rPr lang="en-US" sz="2600" dirty="0"/>
              <a:t>Long acting fixed dose combinations</a:t>
            </a:r>
          </a:p>
          <a:p>
            <a:pPr lvl="1"/>
            <a:r>
              <a:rPr lang="en-US" sz="2000" i="1" dirty="0">
                <a:solidFill>
                  <a:srgbClr val="376092"/>
                </a:solidFill>
              </a:rPr>
              <a:t>Combination products to achieve sustained drug delivery</a:t>
            </a:r>
          </a:p>
          <a:p>
            <a:r>
              <a:rPr lang="en-US" sz="2600" dirty="0"/>
              <a:t>New drugs </a:t>
            </a:r>
          </a:p>
          <a:p>
            <a:pPr lvl="1"/>
            <a:r>
              <a:rPr lang="en-US" sz="2000" i="1" dirty="0">
                <a:solidFill>
                  <a:srgbClr val="376092"/>
                </a:solidFill>
              </a:rPr>
              <a:t>Highly potent, selective agents with novel mechanisms of action and additive-to-synergistic with existing agents</a:t>
            </a:r>
          </a:p>
          <a:p>
            <a:r>
              <a:rPr lang="en-US" sz="2600" dirty="0"/>
              <a:t>Targeted delivery</a:t>
            </a:r>
          </a:p>
          <a:p>
            <a:pPr lvl="1"/>
            <a:r>
              <a:rPr lang="en-US" sz="2000" i="1" dirty="0">
                <a:solidFill>
                  <a:srgbClr val="376092"/>
                </a:solidFill>
              </a:rPr>
              <a:t>To achieve improved tissue/organ distribution such as to brain and lymphoid tissues (C</a:t>
            </a:r>
            <a:r>
              <a:rPr lang="en-US" sz="2000" i="1" baseline="-25000" dirty="0">
                <a:solidFill>
                  <a:srgbClr val="376092"/>
                </a:solidFill>
              </a:rPr>
              <a:t>t</a:t>
            </a:r>
            <a:r>
              <a:rPr lang="en-US" sz="2000" i="1" dirty="0">
                <a:solidFill>
                  <a:srgbClr val="376092"/>
                </a:solidFill>
              </a:rPr>
              <a:t> or C</a:t>
            </a:r>
            <a:r>
              <a:rPr lang="en-US" sz="2000" i="1" baseline="-25000" dirty="0">
                <a:solidFill>
                  <a:srgbClr val="376092"/>
                </a:solidFill>
              </a:rPr>
              <a:t>c </a:t>
            </a:r>
            <a:r>
              <a:rPr lang="en-US" sz="2000" i="1" dirty="0">
                <a:solidFill>
                  <a:srgbClr val="376092"/>
                </a:solidFill>
              </a:rPr>
              <a:t>= </a:t>
            </a:r>
            <a:r>
              <a:rPr lang="en-US" sz="2000" i="1" dirty="0" err="1">
                <a:solidFill>
                  <a:srgbClr val="376092"/>
                </a:solidFill>
              </a:rPr>
              <a:t>C</a:t>
            </a:r>
            <a:r>
              <a:rPr lang="en-US" sz="2000" i="1" baseline="-25000" dirty="0" err="1">
                <a:solidFill>
                  <a:srgbClr val="376092"/>
                </a:solidFill>
              </a:rPr>
              <a:t>p</a:t>
            </a:r>
            <a:r>
              <a:rPr lang="en-US" sz="2000" i="1" dirty="0">
                <a:solidFill>
                  <a:srgbClr val="376092"/>
                </a:solidFill>
              </a:rPr>
              <a:t>)</a:t>
            </a:r>
          </a:p>
          <a:p>
            <a:r>
              <a:rPr lang="en-US" sz="2600" dirty="0"/>
              <a:t>Pediatric formulations  </a:t>
            </a:r>
          </a:p>
          <a:p>
            <a:pPr lvl="1"/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New formulations and combinations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0F7AA7-6F0F-AD49-A5A9-0CE19413E36D}"/>
              </a:ext>
            </a:extLst>
          </p:cNvPr>
          <p:cNvSpPr txBox="1"/>
          <p:nvPr/>
        </p:nvSpPr>
        <p:spPr>
          <a:xfrm>
            <a:off x="3060700" y="5985164"/>
            <a:ext cx="5905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adapted with permission from Courtney V. Fletcher.</a:t>
            </a:r>
          </a:p>
        </p:txBody>
      </p:sp>
    </p:spTree>
    <p:extLst>
      <p:ext uri="{BB962C8B-B14F-4D97-AF65-F5344CB8AC3E}">
        <p14:creationId xmlns:p14="http://schemas.microsoft.com/office/powerpoint/2010/main" val="233882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 xmlns:p14="http://schemas.microsoft.com/office/powerpoint/2010/main">
        <p:wipe dir="r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24F072FF-88C7-7140-92B8-641889FB5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6991" b="7624"/>
          <a:stretch/>
        </p:blipFill>
        <p:spPr bwMode="auto">
          <a:xfrm>
            <a:off x="1436914" y="1417639"/>
            <a:ext cx="6183086" cy="299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xmlns="" id="{F7A5B1CF-4062-634C-8DAD-ECB062A03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Emerging information on long acting formulations: </a:t>
            </a:r>
            <a:r>
              <a:rPr lang="en-US" sz="3200" dirty="0" err="1"/>
              <a:t>www.leapresources.org</a:t>
            </a:r>
            <a:endParaRPr lang="en-US" sz="32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20DDB70C-7D29-1943-A834-354DF2BFB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860" y="4761971"/>
            <a:ext cx="8018279" cy="1493686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/>
              <a:t>My thanks to Sue </a:t>
            </a:r>
            <a:r>
              <a:rPr lang="en-US" sz="1600" dirty="0" err="1"/>
              <a:t>Swindells</a:t>
            </a:r>
            <a:r>
              <a:rPr lang="en-US" sz="1600" dirty="0"/>
              <a:t> and Courtney Fletcher for mentorship and sharing slides.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Special thanks to those living with HIV who support and advocate for this work. </a:t>
            </a:r>
            <a:r>
              <a:rPr lang="en-US" sz="1600" dirty="0">
                <a:solidFill>
                  <a:schemeClr val="tx1"/>
                </a:solidFill>
              </a:rPr>
              <a:t>Our fight against HIV and AIDS is indebted to people living with HIV, both past and present.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2926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68335" y="3014809"/>
            <a:ext cx="4848107" cy="333156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12" y="295948"/>
            <a:ext cx="8888375" cy="2589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9914" y="2585296"/>
            <a:ext cx="25866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Williams et al Nanomedicine 2012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xmlns="" id="{085368C7-5CAE-BC48-8E23-A7E0A45E0A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52" y="3955315"/>
            <a:ext cx="3140585" cy="2355438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xmlns="" id="{435ADC2D-AA2B-934A-8C22-7B64878E10F0}"/>
              </a:ext>
            </a:extLst>
          </p:cNvPr>
          <p:cNvSpPr txBox="1">
            <a:spLocks/>
          </p:cNvSpPr>
          <p:nvPr/>
        </p:nvSpPr>
        <p:spPr>
          <a:xfrm>
            <a:off x="5419905" y="2735337"/>
            <a:ext cx="3596282" cy="1654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99D2"/>
                </a:solidFill>
                <a:latin typeface="Raleway" panose="020B0503030101060003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400" dirty="0"/>
              <a:t>LATTE 2 Study Drug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133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Long-acting Cabotegravir and Rilpivirine for Maintenance Therapy</a:t>
            </a:r>
          </a:p>
        </p:txBody>
      </p:sp>
      <p:pic>
        <p:nvPicPr>
          <p:cNvPr id="3" name="Picture 2" descr="Screen Shot 2018-06-12 at 9.50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90" y="1580807"/>
            <a:ext cx="8396420" cy="43242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44539" y="6032558"/>
            <a:ext cx="6663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Margolis DA, et al.  Lancet 2017.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B912FEC4-ECD4-EF49-BEF3-C3826EDDDF18}"/>
              </a:ext>
            </a:extLst>
          </p:cNvPr>
          <p:cNvSpPr/>
          <p:nvPr/>
        </p:nvSpPr>
        <p:spPr>
          <a:xfrm>
            <a:off x="373790" y="1580807"/>
            <a:ext cx="4452210" cy="3930993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1E087B40-AA73-1A4F-9960-6E5DBC7DBFD6}"/>
              </a:ext>
            </a:extLst>
          </p:cNvPr>
          <p:cNvSpPr/>
          <p:nvPr/>
        </p:nvSpPr>
        <p:spPr>
          <a:xfrm>
            <a:off x="4475890" y="1580807"/>
            <a:ext cx="4452210" cy="3930993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 xmlns:p14="http://schemas.microsoft.com/office/powerpoint/2010/main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Successful </a:t>
            </a:r>
            <a:br>
              <a:rPr lang="en-US" dirty="0"/>
            </a:br>
            <a:r>
              <a:rPr lang="en-US" dirty="0"/>
              <a:t>Long-Acting Agents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38587"/>
            <a:ext cx="8229600" cy="3394472"/>
          </a:xfrm>
        </p:spPr>
        <p:txBody>
          <a:bodyPr>
            <a:normAutofit/>
          </a:bodyPr>
          <a:lstStyle/>
          <a:p>
            <a:r>
              <a:rPr lang="en-US" sz="2400" dirty="0"/>
              <a:t>Most developed from oral formulations</a:t>
            </a:r>
          </a:p>
          <a:p>
            <a:pPr lvl="1"/>
            <a:r>
              <a:rPr lang="en-US" sz="2400" dirty="0"/>
              <a:t>Low oral dose</a:t>
            </a:r>
          </a:p>
          <a:p>
            <a:pPr lvl="1"/>
            <a:r>
              <a:rPr lang="en-US" sz="2400" dirty="0"/>
              <a:t>Medium to long half life</a:t>
            </a:r>
          </a:p>
          <a:p>
            <a:pPr lvl="1"/>
            <a:r>
              <a:rPr lang="en-US" sz="2400" dirty="0"/>
              <a:t>Therapeutic concentrations must be low</a:t>
            </a:r>
          </a:p>
          <a:p>
            <a:r>
              <a:rPr lang="en-US" sz="2400" dirty="0"/>
              <a:t>Drug development strategies to improve these characteristics: </a:t>
            </a:r>
            <a:r>
              <a:rPr lang="en-US" sz="2400" dirty="0" err="1"/>
              <a:t>nanoformulations</a:t>
            </a:r>
            <a:r>
              <a:rPr lang="en-US" sz="2400" dirty="0"/>
              <a:t>; prodrugs; devices</a:t>
            </a:r>
          </a:p>
          <a:p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504359"/>
              </p:ext>
            </p:extLst>
          </p:nvPr>
        </p:nvGraphicFramePr>
        <p:xfrm>
          <a:off x="550160" y="4111772"/>
          <a:ext cx="8212840" cy="2238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3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3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3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32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98955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Daily oral dose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Half</a:t>
                      </a:r>
                      <a:r>
                        <a:rPr lang="en-US" sz="2000" baseline="0" dirty="0"/>
                        <a:t> life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Therapeutic</a:t>
                      </a:r>
                      <a:r>
                        <a:rPr lang="en-US" sz="2000" baseline="0" dirty="0"/>
                        <a:t> concentration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818">
                <a:tc>
                  <a:txBody>
                    <a:bodyPr/>
                    <a:lstStyle/>
                    <a:p>
                      <a:r>
                        <a:rPr lang="en-US" sz="2000" dirty="0"/>
                        <a:t>DMPA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 mg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 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pg</a:t>
                      </a:r>
                      <a:r>
                        <a:rPr lang="en-US" sz="2000" dirty="0"/>
                        <a:t> to ng range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4818">
                <a:tc>
                  <a:txBody>
                    <a:bodyPr/>
                    <a:lstStyle/>
                    <a:p>
                      <a:r>
                        <a:rPr lang="en-US" sz="2000" dirty="0"/>
                        <a:t>Risperidone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 mg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 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1 -5 </a:t>
                      </a:r>
                      <a:r>
                        <a:rPr lang="el-GR" sz="2000" dirty="0"/>
                        <a:t>μ</a:t>
                      </a:r>
                      <a:r>
                        <a:rPr lang="en-US" sz="2000" dirty="0"/>
                        <a:t>g/mL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4818">
                <a:tc>
                  <a:txBody>
                    <a:bodyPr/>
                    <a:lstStyle/>
                    <a:p>
                      <a:r>
                        <a:rPr lang="en-US" sz="2000" dirty="0" err="1"/>
                        <a:t>Cabotegravir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 mg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14 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1.5</a:t>
                      </a:r>
                      <a:r>
                        <a:rPr lang="en-US" sz="2000" baseline="0" dirty="0"/>
                        <a:t> </a:t>
                      </a:r>
                      <a:r>
                        <a:rPr lang="el-GR" sz="2000" baseline="0" dirty="0"/>
                        <a:t>μ</a:t>
                      </a:r>
                      <a:r>
                        <a:rPr lang="en-US" sz="2000" baseline="0" dirty="0"/>
                        <a:t>g/mL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4818">
                <a:tc>
                  <a:txBody>
                    <a:bodyPr/>
                    <a:lstStyle/>
                    <a:p>
                      <a:r>
                        <a:rPr lang="en-US" sz="2000" dirty="0" err="1"/>
                        <a:t>Rilpivirine</a:t>
                      </a:r>
                      <a:endParaRPr lang="en-US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25 mg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 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100 ng/mL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5434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57" y="161625"/>
            <a:ext cx="8743307" cy="855323"/>
          </a:xfrm>
        </p:spPr>
        <p:txBody>
          <a:bodyPr>
            <a:noAutofit/>
          </a:bodyPr>
          <a:lstStyle/>
          <a:p>
            <a:r>
              <a:rPr lang="en-US" sz="3200" dirty="0"/>
              <a:t>Nanomedicine Applications for HIV Therapy</a:t>
            </a:r>
          </a:p>
        </p:txBody>
      </p:sp>
      <p:pic>
        <p:nvPicPr>
          <p:cNvPr id="3" name="Picture 2" descr="Screen Shot 2018-06-05 at 12.37.4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" b="2585"/>
          <a:stretch/>
        </p:blipFill>
        <p:spPr>
          <a:xfrm>
            <a:off x="1264223" y="1016948"/>
            <a:ext cx="6646373" cy="5414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5659676" y="3698641"/>
            <a:ext cx="48731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Curley P et al.  Future Science OA, 2018.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0D0BE634-C2F0-854D-86C4-C7107639CBD7}"/>
              </a:ext>
            </a:extLst>
          </p:cNvPr>
          <p:cNvSpPr/>
          <p:nvPr/>
        </p:nvSpPr>
        <p:spPr>
          <a:xfrm>
            <a:off x="1611086" y="5123543"/>
            <a:ext cx="1640114" cy="118097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512770DC-DA75-6B4B-8EBF-F87E7A11235B}"/>
              </a:ext>
            </a:extLst>
          </p:cNvPr>
          <p:cNvSpPr/>
          <p:nvPr/>
        </p:nvSpPr>
        <p:spPr>
          <a:xfrm>
            <a:off x="3767352" y="5123543"/>
            <a:ext cx="1588419" cy="1307670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61AB1D7B-8C00-6C4C-AE95-FCDDE7B82D77}"/>
              </a:ext>
            </a:extLst>
          </p:cNvPr>
          <p:cNvSpPr/>
          <p:nvPr/>
        </p:nvSpPr>
        <p:spPr>
          <a:xfrm>
            <a:off x="5842895" y="5123543"/>
            <a:ext cx="1690020" cy="118097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9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 xmlns:p14="http://schemas.microsoft.com/office/powerpoint/2010/main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097B244E-5128-034D-868B-EF9B7DC94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437" y="2518726"/>
            <a:ext cx="6819405" cy="1806531"/>
          </a:xfrm>
        </p:spPr>
        <p:txBody>
          <a:bodyPr>
            <a:normAutofit fontScale="90000"/>
          </a:bodyPr>
          <a:lstStyle/>
          <a:p>
            <a:r>
              <a:rPr lang="en-US" dirty="0"/>
              <a:t>Drug delivery systems: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Long-Acting Injectables</a:t>
            </a:r>
          </a:p>
        </p:txBody>
      </p:sp>
    </p:spTree>
    <p:extLst>
      <p:ext uri="{BB962C8B-B14F-4D97-AF65-F5344CB8AC3E}">
        <p14:creationId xmlns:p14="http://schemas.microsoft.com/office/powerpoint/2010/main" val="2841834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Cabotegravir and Rilpivirine Concentrations with Parenteral Administration of </a:t>
            </a:r>
            <a:br>
              <a:rPr lang="en-US" sz="2800" dirty="0"/>
            </a:br>
            <a:r>
              <a:rPr lang="en-US" sz="2800" dirty="0"/>
              <a:t>Long-Acting </a:t>
            </a:r>
            <a:r>
              <a:rPr lang="en-US" sz="2800" dirty="0" err="1"/>
              <a:t>Nanosuspension</a:t>
            </a:r>
            <a:endParaRPr lang="en-US" sz="2800" dirty="0"/>
          </a:p>
        </p:txBody>
      </p:sp>
      <p:pic>
        <p:nvPicPr>
          <p:cNvPr id="3" name="Picture 2" descr="Screen Shot 2018-06-11 at 10.00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5" y="1713872"/>
            <a:ext cx="8565610" cy="3956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2844" y="5809299"/>
            <a:ext cx="800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Margolis DA, et al.  Lancet 2017;390:1499-1510.</a:t>
            </a:r>
          </a:p>
        </p:txBody>
      </p:sp>
    </p:spTree>
    <p:extLst>
      <p:ext uri="{BB962C8B-B14F-4D97-AF65-F5344CB8AC3E}">
        <p14:creationId xmlns:p14="http://schemas.microsoft.com/office/powerpoint/2010/main" val="19550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 xmlns:p14="http://schemas.microsoft.com/office/powerpoint/2010/main">
        <p:wipe dir="r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6EB6FF-C2E7-F44D-964C-9255B390F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Long-acting injectables work – now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E63E38-5230-104B-9528-C4AB3B40B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07" y="1417639"/>
            <a:ext cx="8428740" cy="5562600"/>
          </a:xfrm>
        </p:spPr>
        <p:txBody>
          <a:bodyPr>
            <a:normAutofit/>
          </a:bodyPr>
          <a:lstStyle/>
          <a:p>
            <a:r>
              <a:rPr lang="en-US" sz="2400" dirty="0"/>
              <a:t>What about children, adolescents, pregnant women?</a:t>
            </a:r>
          </a:p>
          <a:p>
            <a:r>
              <a:rPr lang="en-US" sz="2400" dirty="0"/>
              <a:t>Oral lead in – what, how long, can it be eliminated?</a:t>
            </a:r>
          </a:p>
          <a:p>
            <a:r>
              <a:rPr lang="en-US" sz="2400" dirty="0"/>
              <a:t>What is the optimal LA dose and frequency?</a:t>
            </a:r>
          </a:p>
          <a:p>
            <a:r>
              <a:rPr lang="en-US" sz="2400" dirty="0"/>
              <a:t>Can injection volumes be reduced?</a:t>
            </a:r>
          </a:p>
          <a:p>
            <a:r>
              <a:rPr lang="en-US" sz="2400" dirty="0"/>
              <a:t>How do you manage toxicities and drug-drug interactions, short-term and long term?</a:t>
            </a:r>
          </a:p>
          <a:p>
            <a:r>
              <a:rPr lang="en-US" sz="2400" dirty="0"/>
              <a:t>How do you manage missed doses?</a:t>
            </a:r>
          </a:p>
          <a:p>
            <a:r>
              <a:rPr lang="en-US" sz="2400" dirty="0"/>
              <a:t>How do you stop therapy?</a:t>
            </a:r>
          </a:p>
          <a:p>
            <a:r>
              <a:rPr lang="en-US" sz="2400" dirty="0"/>
              <a:t>How do you manage the long drug exposure after the last dose (PK tail)?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4D22B8-7C55-414F-9B3B-2CA958676DD9}"/>
              </a:ext>
            </a:extLst>
          </p:cNvPr>
          <p:cNvSpPr txBox="1"/>
          <p:nvPr/>
        </p:nvSpPr>
        <p:spPr>
          <a:xfrm>
            <a:off x="5094514" y="5985164"/>
            <a:ext cx="3871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 of Courtney V. Fletcher.</a:t>
            </a:r>
          </a:p>
        </p:txBody>
      </p:sp>
    </p:spTree>
    <p:extLst>
      <p:ext uri="{BB962C8B-B14F-4D97-AF65-F5344CB8AC3E}">
        <p14:creationId xmlns:p14="http://schemas.microsoft.com/office/powerpoint/2010/main" val="26619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wipe dir="r"/>
      </p:transition>
    </mc:Choice>
    <mc:Fallback xmlns="">
      <p:transition>
        <p:wipe dir="r"/>
      </p:transition>
    </mc:Fallback>
  </mc:AlternateContent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12839</TotalTime>
  <Words>783</Words>
  <Application>Microsoft Office PowerPoint</Application>
  <PresentationFormat>On-screen Show (4:3)</PresentationFormat>
  <Paragraphs>144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Raleway</vt:lpstr>
      <vt:lpstr>Roboto</vt:lpstr>
      <vt:lpstr>AIDS 2016_Template</vt:lpstr>
      <vt:lpstr>New Drug Delivery Systems</vt:lpstr>
      <vt:lpstr>Technology for Drug Delivery</vt:lpstr>
      <vt:lpstr>PowerPoint Presentation</vt:lpstr>
      <vt:lpstr>Long-acting Cabotegravir and Rilpivirine for Maintenance Therapy</vt:lpstr>
      <vt:lpstr>Characteristics of Successful  Long-Acting Agents</vt:lpstr>
      <vt:lpstr>Nanomedicine Applications for HIV Therapy</vt:lpstr>
      <vt:lpstr>Drug delivery systems:   Long-Acting Injectables</vt:lpstr>
      <vt:lpstr>Cabotegravir and Rilpivirine Concentrations with Parenteral Administration of  Long-Acting Nanosuspension</vt:lpstr>
      <vt:lpstr>Long-acting injectables work – now what?</vt:lpstr>
      <vt:lpstr>Drug Delivery systems:  Implantable devices</vt:lpstr>
      <vt:lpstr>Example in contraception:  Levonorgestrel Concentration-Time Curve</vt:lpstr>
      <vt:lpstr>Long-Acting TAF Subdermal Implant</vt:lpstr>
      <vt:lpstr>MK-8591 Shows Prolonged Release After Parenteral Administration</vt:lpstr>
      <vt:lpstr>Implant advantages and disadvantages</vt:lpstr>
      <vt:lpstr>Drug delivery systems:  Long-Acting Oral products</vt:lpstr>
      <vt:lpstr>Lopinavir/Ritonavir Oral Nanoformulation without Alcohol</vt:lpstr>
      <vt:lpstr>Efavirenz Solid Nanoparticle with Enhanced Oral Bioavailability</vt:lpstr>
      <vt:lpstr>Antiretroviral Oral Drug Sustained Release Delivery System</vt:lpstr>
      <vt:lpstr>Antiretroviral Oral Drug Delivery System:  application in a swine model</vt:lpstr>
      <vt:lpstr>Drug delivery system:   Vaginal rings</vt:lpstr>
      <vt:lpstr>Multi-Purpose Vaginal Rings: prevention of HIV and contraception</vt:lpstr>
      <vt:lpstr>Novel ARV Drug Delivery:  needs and some opportunities to improve patient care</vt:lpstr>
      <vt:lpstr>Emerging information on long acting formulations: www.leapresources.org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Saal</cp:lastModifiedBy>
  <cp:revision>91</cp:revision>
  <cp:lastPrinted>2017-01-16T15:31:13Z</cp:lastPrinted>
  <dcterms:created xsi:type="dcterms:W3CDTF">2017-01-13T09:09:35Z</dcterms:created>
  <dcterms:modified xsi:type="dcterms:W3CDTF">2018-07-25T10:15:18Z</dcterms:modified>
</cp:coreProperties>
</file>